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90" r:id="rId3"/>
    <p:sldId id="302" r:id="rId4"/>
    <p:sldId id="301" r:id="rId5"/>
    <p:sldId id="299" r:id="rId6"/>
    <p:sldId id="298" r:id="rId7"/>
    <p:sldId id="287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BADA4-1AA6-4906-ACB3-468AB49120B5}" v="4" dt="2022-05-11T17:06:13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81743" autoAdjust="0"/>
  </p:normalViewPr>
  <p:slideViewPr>
    <p:cSldViewPr snapToGrid="0">
      <p:cViewPr varScale="1">
        <p:scale>
          <a:sx n="52" d="100"/>
          <a:sy n="52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409D-F1AD-4D83-99D4-37518123371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3EAD-EDAD-4BE1-B307-EA44F1619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64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35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8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88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31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0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21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3EAD-EDAD-4BE1-B307-EA44F16199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DD7B-AD71-4D65-811B-D76FDA77E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19907-6CCE-4C4E-910A-C6DC94157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5DA5-24E0-4831-9B4E-94C8F295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ED41E-B4BD-48B2-910E-174CEB68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502E-9F86-4DD0-8FDB-C0172E57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0C5F-9CB8-49AC-BD98-9721AE92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70CBB-7E4F-4C04-861E-FDC54B2E2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544DD-1A53-407A-9F58-99AC1E2D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5AC1-9BA8-4042-B41F-8A0A0683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91F8C-8AA4-4335-A2B5-80710339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77CF3-5791-4D8B-A0BD-0DC899F10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16C15-FD7B-46A7-9765-B965058B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3A1AF-9CB5-4900-8CAE-B6879582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91179-279A-4D62-A1D8-561F076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DAA5-5078-4B0B-B1FE-A68A7C96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tyle A">
  <p:cSld name="Content Style 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/>
          <p:nvPr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PLEASE DO NOT DISTRIBUTE - FOR DISCUSSION AND DEVELOPMENT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199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nect with DPH">
  <p:cSld name="Connect with DPH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/>
          <p:nvPr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3"/>
          <p:cNvSpPr txBox="1"/>
          <p:nvPr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with DPH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B5B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CB8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PLEASE DO NOT DISTRIBUTE - FOR DISCUSSION AND DEVELOPMENT ONLY</a:t>
            </a:r>
            <a:endParaRPr/>
          </a:p>
        </p:txBody>
      </p:sp>
      <p:pic>
        <p:nvPicPr>
          <p:cNvPr id="47" name="Google Shape;47;p33" descr="C:\Users\ABCohen\AppData\Local\Microsoft\Windows\Temporary Internet Files\Content.IE5\43RR80EE\Twitter_bird_logo_2012.svg[1]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2281" y="1353768"/>
            <a:ext cx="843195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 descr="C:\Users\ABCohen\AppData\Local\Microsoft\Windows\Temporary Internet Files\Content.IE5\75V1FWE6\LinkedIn_logo_initials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402" y="242378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/>
          <p:nvPr/>
        </p:nvSpPr>
        <p:spPr>
          <a:xfrm>
            <a:off x="2423322" y="1401896"/>
            <a:ext cx="922020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@MassDPH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Massachusetts Department of Public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DPH blog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https://blog.mass.gov/publichealth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www.mass.gov/dph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33" descr="C:\Users\ABCohen\AppData\Local\Microsoft\Windows\Temporary Internet Files\Content.Outlook\L5IST9YM\DPHLogo_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648" y="4887039"/>
            <a:ext cx="1200149" cy="12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648" y="3597197"/>
            <a:ext cx="1129705" cy="112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38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 Thank You Slide : 150th Logo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-1707848" y="791678"/>
            <a:ext cx="193646" cy="1686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2"/>
          <p:cNvSpPr txBox="1"/>
          <p:nvPr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Massachusetts Department of Public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9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3CF6-ED56-4AD0-B6A1-7931F3A7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6419-BC2C-4657-B5A4-108B8AEFC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5B07-9E75-4BBF-9D6B-E704AA34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B869-55DF-4CC8-9741-274E6C0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BF506-EBEE-40D6-84BA-E61ACA9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0ED3-DC34-479E-8312-9A227681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CB034-72A7-4D09-A2EF-6794ECE4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294A8-2D94-4B55-9695-EC7AE8A6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F5C11-9CB0-46F8-A8BD-EF89238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919AB-AAF9-45A2-B74A-57B34F81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BC1-0D69-48D0-961B-332C2843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F500-5BD9-45C8-A763-4025DBAF1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CEB0F-088C-4C59-869D-AAB930F9A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CEBDC-F5BA-423F-B4B9-C1461E12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1974-B105-4234-A562-13923E5E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DBFED-4882-4F63-87A3-E2185A84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D15B-1134-4E47-B456-52C0E7F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AA7A9-AF9E-4C8E-906C-317DC01A8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643D6-8DBF-4F2C-A064-141B1471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ED3-742E-4A13-ADDB-6C4ED7BBE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5C31A-B10E-4778-AD38-484EAE773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DCC39-878B-4A94-B1A3-4B123C78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0C725-2CF0-4C7B-BD66-A1566FDB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6183B-6614-41A8-8FD9-1417AC91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3B4F-B453-404E-9535-E851AC46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D7A2C-BCC1-4DB8-AF3B-93DF253D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B5F6F-F01F-416E-A70B-C6B30E06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100BD-7B0A-4E9D-8DCE-2CF4EAAD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BC162-F98B-4112-B6B5-BA8C23A2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3FC70-FC8A-417D-A109-F7661848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DF4DD-8F23-4633-8A5A-CB05C596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0C6E-C6DD-4FCE-9413-E4A38DBC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5BA2-9741-41C9-BA76-23AC9F83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13506-D9E4-44A3-98CC-E2B0954F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D1929-BB14-4B21-BFB1-DD942F92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C5C96-7324-44F1-AC52-EA3907D8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7CDC0-360A-4D86-848C-1248D262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1C50-C319-4F9A-9A84-72691397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BD683-559A-41B2-9537-4ECB01500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E8FC-F142-46AD-A2FA-C82442C33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EAE1-7B8E-4B8B-B8F7-FC1CE644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C248-0721-4E94-BC85-0042CA9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23FC1-6DFB-4653-9011-CFB5BF65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9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57B0C-A123-446C-A374-7E33F830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B145F-5E0E-4531-8A3A-1F74A3DF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80651-CF1C-4855-A7F3-4660C1E91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3BE9-58E1-44D1-BF25-0E5299A73D8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B64A-3A43-45BF-B644-2544F5BE8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F78E-6D67-4564-B63F-496ED0E46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3FE9-008C-44C5-833E-7A61C65C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7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herlund.blogspot.com/2019/04/10-highest-paying-college-degrees-for.html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flickr.com/photos/144152028@N08/278197073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ynextmove.org/profile/summary/21-1012.00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tscpl.org/job-career/adult-education-resour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ir.org/resource/using-networked-improvement-communities-improve-educational-practi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recovery.org/trainings/" TargetMode="External"/><Relationship Id="rId13" Type="http://schemas.openxmlformats.org/officeDocument/2006/relationships/hyperlink" Target="https://lbhwtp.adcare-educational.org/" TargetMode="External"/><Relationship Id="rId3" Type="http://schemas.openxmlformats.org/officeDocument/2006/relationships/hyperlink" Target="https://www.mass.gov/ladc-and-substance-use-disorder-treatment-program-licensing" TargetMode="External"/><Relationship Id="rId7" Type="http://schemas.openxmlformats.org/officeDocument/2006/relationships/hyperlink" Target="https://web.cvent.com/event/4bdad3e1-23c8-4ce7-a2ee-b66578803797/summary" TargetMode="External"/><Relationship Id="rId12" Type="http://schemas.openxmlformats.org/officeDocument/2006/relationships/hyperlink" Target="https://blackcounselors.adcare-educational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care-educational.org/" TargetMode="External"/><Relationship Id="rId11" Type="http://schemas.openxmlformats.org/officeDocument/2006/relationships/hyperlink" Target="https://csps-ma.org/" TargetMode="External"/><Relationship Id="rId5" Type="http://schemas.openxmlformats.org/officeDocument/2006/relationships/hyperlink" Target="https://careersofsubstance.org/advance-your-career/licensure-certification/licensure-and-certification-a-comparison-of-requirements" TargetMode="External"/><Relationship Id="rId10" Type="http://schemas.openxmlformats.org/officeDocument/2006/relationships/hyperlink" Target="https://hria.org/" TargetMode="External"/><Relationship Id="rId4" Type="http://schemas.openxmlformats.org/officeDocument/2006/relationships/hyperlink" Target="http://www.mbsacc.com/" TargetMode="External"/><Relationship Id="rId9" Type="http://schemas.openxmlformats.org/officeDocument/2006/relationships/hyperlink" Target="https://c4innovates.com/training-technical-assistance/praxi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ED381F1-D8E8-5A46-A626-A8E179831010}"/>
              </a:ext>
            </a:extLst>
          </p:cNvPr>
          <p:cNvSpPr txBox="1">
            <a:spLocks/>
          </p:cNvSpPr>
          <p:nvPr/>
        </p:nvSpPr>
        <p:spPr>
          <a:xfrm>
            <a:off x="2142581" y="1725492"/>
            <a:ext cx="9239652" cy="762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400"/>
              <a:buFont typeface="Twentieth Century"/>
              <a:buNone/>
            </a:pPr>
            <a:r>
              <a:rPr lang="en-US" sz="54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ADDICTIONS WORKFORCE IN MASSACHUSETTS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400"/>
              <a:buFont typeface="Twentieth Century"/>
              <a:buNone/>
            </a:pPr>
            <a:r>
              <a:rPr lang="en-US" sz="54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Current and Upcoming Initiatives</a:t>
            </a:r>
            <a:endParaRPr lang="en-US" sz="5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D223DFD-2833-AC4E-8009-E8D870640DA3}"/>
              </a:ext>
            </a:extLst>
          </p:cNvPr>
          <p:cNvSpPr txBox="1">
            <a:spLocks/>
          </p:cNvSpPr>
          <p:nvPr/>
        </p:nvSpPr>
        <p:spPr>
          <a:xfrm>
            <a:off x="1238416" y="4271749"/>
            <a:ext cx="4038601" cy="17504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B536F-1BBA-49A4-8C88-F565581FC3F9}"/>
              </a:ext>
            </a:extLst>
          </p:cNvPr>
          <p:cNvSpPr txBox="1"/>
          <p:nvPr/>
        </p:nvSpPr>
        <p:spPr>
          <a:xfrm>
            <a:off x="1454434" y="4925298"/>
            <a:ext cx="69467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May 12, 2022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Jen Parks, MSW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BSAS Assistant Director for Provider Support</a:t>
            </a:r>
            <a:endPara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46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1E900-07EB-4F24-82B9-C99B561C07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97867" y="6501298"/>
            <a:ext cx="4119893" cy="347472"/>
          </a:xfrm>
        </p:spPr>
        <p:txBody>
          <a:bodyPr/>
          <a:lstStyle/>
          <a:p>
            <a:r>
              <a:rPr lang="en-US" dirty="0"/>
              <a:t>PLEASE DO NOT DISTRIBUTE - FOR DISCUSSION AND DEVELOPMENT ONLY</a:t>
            </a:r>
          </a:p>
        </p:txBody>
      </p:sp>
      <p:sp>
        <p:nvSpPr>
          <p:cNvPr id="3" name="Google Shape;110;geb61b8dc05_1_8">
            <a:extLst>
              <a:ext uri="{FF2B5EF4-FFF2-40B4-BE49-F238E27FC236}">
                <a16:creationId xmlns:a16="http://schemas.microsoft.com/office/drawing/2014/main" id="{0A381102-ED96-4C0B-A26D-62CE5433EF77}"/>
              </a:ext>
            </a:extLst>
          </p:cNvPr>
          <p:cNvSpPr txBox="1"/>
          <p:nvPr/>
        </p:nvSpPr>
        <p:spPr>
          <a:xfrm>
            <a:off x="315288" y="233048"/>
            <a:ext cx="11561423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dirty="0">
                <a:solidFill>
                  <a:schemeClr val="bg1"/>
                </a:solidFill>
              </a:rPr>
              <a:t>Providing Information and Supporting Communication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63EA78D-D80D-4B90-82DA-3226EC89582B}"/>
              </a:ext>
            </a:extLst>
          </p:cNvPr>
          <p:cNvSpPr txBox="1">
            <a:spLocks/>
          </p:cNvSpPr>
          <p:nvPr/>
        </p:nvSpPr>
        <p:spPr>
          <a:xfrm>
            <a:off x="5781633" y="1156977"/>
            <a:ext cx="6390909" cy="2272023"/>
          </a:xfrm>
          <a:prstGeom prst="rect">
            <a:avLst/>
          </a:prstGeom>
          <a:noFill/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Job &amp; Resume Postings</a:t>
            </a:r>
          </a:p>
          <a:p>
            <a:pPr marL="2921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Career/position options and information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21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Peer Recovery Coach info and Training pages</a:t>
            </a:r>
          </a:p>
          <a:p>
            <a:pPr marL="292100" marR="0" lvl="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Training and Events calendar</a:t>
            </a:r>
          </a:p>
          <a:p>
            <a:pPr marL="292100" marR="0" lvl="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 for working with specific populations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6C851-AAE5-4AE7-B2C7-683B2C76C984}"/>
              </a:ext>
            </a:extLst>
          </p:cNvPr>
          <p:cNvSpPr txBox="1"/>
          <p:nvPr/>
        </p:nvSpPr>
        <p:spPr>
          <a:xfrm>
            <a:off x="2204342" y="2731902"/>
            <a:ext cx="3866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200" b="1" kern="1200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</a:rPr>
              <a:t>www.careersofsubstance.org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9979A-9114-41B4-BD81-7752EBF4D46D}"/>
              </a:ext>
            </a:extLst>
          </p:cNvPr>
          <p:cNvSpPr txBox="1"/>
          <p:nvPr/>
        </p:nvSpPr>
        <p:spPr>
          <a:xfrm>
            <a:off x="169964" y="4082044"/>
            <a:ext cx="653905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Peer Recovery Coach Hub</a:t>
            </a:r>
          </a:p>
          <a:p>
            <a:r>
              <a:rPr lang="en-US" sz="2200" b="1" dirty="0">
                <a:solidFill>
                  <a:srgbClr val="4472C4"/>
                </a:solidFill>
                <a:latin typeface="Calibri" panose="020F0502020204030204"/>
              </a:rPr>
              <a:t>https://massrchub.org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place for Recovery Coaches and Recovery Coach Supervisors to learn, engage, and grow</a:t>
            </a:r>
            <a:endParaRPr lang="en-U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6DCAC-C213-4F85-960E-827644F5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0" y="1272952"/>
            <a:ext cx="5482984" cy="1813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889DC-3BAD-43B3-81BB-6EAE44260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018" y="3903141"/>
            <a:ext cx="4714423" cy="20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1E900-07EB-4F24-82B9-C99B561C07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11132" y="6510528"/>
            <a:ext cx="4239163" cy="3474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CB8C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PLEASE DO NOT DISTRIBUTE - FOR DISCUSSION AND DEVELOPMENT ONLY</a:t>
            </a:r>
          </a:p>
        </p:txBody>
      </p:sp>
      <p:sp>
        <p:nvSpPr>
          <p:cNvPr id="3" name="Google Shape;110;geb61b8dc05_1_8">
            <a:extLst>
              <a:ext uri="{FF2B5EF4-FFF2-40B4-BE49-F238E27FC236}">
                <a16:creationId xmlns:a16="http://schemas.microsoft.com/office/drawing/2014/main" id="{0A381102-ED96-4C0B-A26D-62CE5433EF77}"/>
              </a:ext>
            </a:extLst>
          </p:cNvPr>
          <p:cNvSpPr txBox="1"/>
          <p:nvPr/>
        </p:nvSpPr>
        <p:spPr>
          <a:xfrm>
            <a:off x="611119" y="272107"/>
            <a:ext cx="111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Supporting Workforce Education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95638-2FA6-4C3B-80A7-3E2E6ECFF0CD}"/>
              </a:ext>
            </a:extLst>
          </p:cNvPr>
          <p:cNvSpPr txBox="1"/>
          <p:nvPr/>
        </p:nvSpPr>
        <p:spPr>
          <a:xfrm>
            <a:off x="357186" y="1727681"/>
            <a:ext cx="624548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Black Addiction Counselor Education (BACE)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Latinx Addiction Counselor Education (LACE)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30EEC-2EB3-418A-9080-5FAC563CCFB6}"/>
              </a:ext>
            </a:extLst>
          </p:cNvPr>
          <p:cNvSpPr txBox="1"/>
          <p:nvPr/>
        </p:nvSpPr>
        <p:spPr>
          <a:xfrm>
            <a:off x="357186" y="1019566"/>
            <a:ext cx="4984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kern="0" dirty="0">
                <a:solidFill>
                  <a:srgbClr val="000000"/>
                </a:solidFill>
                <a:latin typeface="Arial"/>
                <a:cs typeface="Arial"/>
              </a:rPr>
              <a:t>Current activities: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854B8-6FB1-4356-B523-096D9F044E96}"/>
              </a:ext>
            </a:extLst>
          </p:cNvPr>
          <p:cNvSpPr txBox="1"/>
          <p:nvPr/>
        </p:nvSpPr>
        <p:spPr>
          <a:xfrm>
            <a:off x="6096000" y="4732527"/>
            <a:ext cx="59981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Addiction Education Advisory Group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Mass Loan Repayment Program</a:t>
            </a:r>
          </a:p>
        </p:txBody>
      </p:sp>
      <p:pic>
        <p:nvPicPr>
          <p:cNvPr id="14" name="Picture 13" descr="A picture containing website&#10;&#10;Description automatically generated">
            <a:extLst>
              <a:ext uri="{FF2B5EF4-FFF2-40B4-BE49-F238E27FC236}">
                <a16:creationId xmlns:a16="http://schemas.microsoft.com/office/drawing/2014/main" id="{1999418B-0B42-470D-815D-5D7B7F081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2671" y="3456254"/>
            <a:ext cx="5042487" cy="2808622"/>
          </a:xfrm>
          <a:prstGeom prst="rect">
            <a:avLst/>
          </a:prstGeom>
        </p:spPr>
      </p:pic>
      <p:pic>
        <p:nvPicPr>
          <p:cNvPr id="22" name="Picture 21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C6C023A6-A116-4CD1-A33A-E55D0C35F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02672" y="1259406"/>
            <a:ext cx="4984836" cy="31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3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1E900-07EB-4F24-82B9-C99B561C07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11132" y="6510528"/>
            <a:ext cx="4239163" cy="3474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CB8C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PLEASE DO NOT DISTRIBUTE - FOR DISCUSSION AND DEVELOPMENT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A3581-CE90-4D3B-9D4A-6BB77A768824}"/>
              </a:ext>
            </a:extLst>
          </p:cNvPr>
          <p:cNvSpPr txBox="1"/>
          <p:nvPr/>
        </p:nvSpPr>
        <p:spPr>
          <a:xfrm>
            <a:off x="274238" y="1107526"/>
            <a:ext cx="548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Upcoming activities: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177FC-6648-446F-AD5B-D201EF1365F4}"/>
              </a:ext>
            </a:extLst>
          </p:cNvPr>
          <p:cNvSpPr txBox="1"/>
          <p:nvPr/>
        </p:nvSpPr>
        <p:spPr>
          <a:xfrm>
            <a:off x="231458" y="4562474"/>
            <a:ext cx="59294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Opportunities for paid internships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Recovery Education Collaborative (RFR)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Tuition support/scholarship program</a:t>
            </a:r>
          </a:p>
        </p:txBody>
      </p:sp>
      <p:sp>
        <p:nvSpPr>
          <p:cNvPr id="8" name="Google Shape;110;geb61b8dc05_1_8">
            <a:extLst>
              <a:ext uri="{FF2B5EF4-FFF2-40B4-BE49-F238E27FC236}">
                <a16:creationId xmlns:a16="http://schemas.microsoft.com/office/drawing/2014/main" id="{151AC268-16A7-4024-8E43-B54729757037}"/>
              </a:ext>
            </a:extLst>
          </p:cNvPr>
          <p:cNvSpPr txBox="1"/>
          <p:nvPr/>
        </p:nvSpPr>
        <p:spPr>
          <a:xfrm>
            <a:off x="611119" y="272107"/>
            <a:ext cx="111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Supporting Workforce Education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few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ABE975C9-8867-4C5F-BBFC-93D8D750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7188" y="1713856"/>
            <a:ext cx="5708337" cy="2644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8894C-8F8B-4EF3-94D5-40B4DA17AEF8}"/>
              </a:ext>
            </a:extLst>
          </p:cNvPr>
          <p:cNvSpPr txBox="1"/>
          <p:nvPr/>
        </p:nvSpPr>
        <p:spPr>
          <a:xfrm>
            <a:off x="6149917" y="1713856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Expanded culturally responsive workforce development programming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 descr="A person talking to a person&#10;&#10;Description automatically generated with low confidence">
            <a:extLst>
              <a:ext uri="{FF2B5EF4-FFF2-40B4-BE49-F238E27FC236}">
                <a16:creationId xmlns:a16="http://schemas.microsoft.com/office/drawing/2014/main" id="{63902588-C2AD-41F5-8E4F-CB6D537EB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86600" y="3148194"/>
            <a:ext cx="5709661" cy="3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1E900-07EB-4F24-82B9-C99B561C07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11133" y="6510528"/>
            <a:ext cx="4331928" cy="3474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CB8C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PLEASE DO NOT DISTRIBUTE - FOR DISCUSSION AND DEVELOPMENT ONLY</a:t>
            </a:r>
          </a:p>
        </p:txBody>
      </p:sp>
      <p:sp>
        <p:nvSpPr>
          <p:cNvPr id="3" name="Google Shape;110;geb61b8dc05_1_8">
            <a:extLst>
              <a:ext uri="{FF2B5EF4-FFF2-40B4-BE49-F238E27FC236}">
                <a16:creationId xmlns:a16="http://schemas.microsoft.com/office/drawing/2014/main" id="{0A381102-ED96-4C0B-A26D-62CE5433EF77}"/>
              </a:ext>
            </a:extLst>
          </p:cNvPr>
          <p:cNvSpPr txBox="1"/>
          <p:nvPr/>
        </p:nvSpPr>
        <p:spPr>
          <a:xfrm>
            <a:off x="611119" y="272107"/>
            <a:ext cx="111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Training Opportunities (sample)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DCD4C-FF40-4931-9ABC-EBE47B2EA7DE}"/>
              </a:ext>
            </a:extLst>
          </p:cNvPr>
          <p:cNvSpPr txBox="1"/>
          <p:nvPr/>
        </p:nvSpPr>
        <p:spPr>
          <a:xfrm>
            <a:off x="231913" y="990656"/>
            <a:ext cx="571168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Core counseling skills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Co-occurring disorders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Prevention skills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Work with priority populations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Racial equity/Cultural humility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Recovery coaching/supervising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Screening/Brief Intervention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Motivational Interviewing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Clinical Supervision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Trauma-informed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C5822-E498-42AD-B25E-FD615E2E2A4A}"/>
              </a:ext>
            </a:extLst>
          </p:cNvPr>
          <p:cNvSpPr txBox="1"/>
          <p:nvPr/>
        </p:nvSpPr>
        <p:spPr>
          <a:xfrm>
            <a:off x="6120063" y="4097185"/>
            <a:ext cx="5970106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Coming Soon: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eLearning Management System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Free, self-paced trainings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 level and beyond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topics for licensure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6E46E-0D69-46E9-BD51-0473EC9D02DA}"/>
              </a:ext>
            </a:extLst>
          </p:cNvPr>
          <p:cNvSpPr txBox="1"/>
          <p:nvPr/>
        </p:nvSpPr>
        <p:spPr>
          <a:xfrm>
            <a:off x="6120063" y="990656"/>
            <a:ext cx="60438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Opioid overdose &amp; response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Sexual/domestic violence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De-escalation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</a:rPr>
              <a:t>Medication management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i="1" kern="0" dirty="0">
                <a:solidFill>
                  <a:srgbClr val="000000"/>
                </a:solidFill>
                <a:latin typeface="Arial"/>
                <a:cs typeface="Arial"/>
              </a:rPr>
              <a:t>New England School of Addiction Studies (register today!)</a:t>
            </a:r>
          </a:p>
        </p:txBody>
      </p:sp>
    </p:spTree>
    <p:extLst>
      <p:ext uri="{BB962C8B-B14F-4D97-AF65-F5344CB8AC3E}">
        <p14:creationId xmlns:p14="http://schemas.microsoft.com/office/powerpoint/2010/main" val="358545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A1E900-07EB-4F24-82B9-C99B561C07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11133" y="6510528"/>
            <a:ext cx="4442130" cy="3474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CB8C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PLEASE DO NOT DISTRIBUTE - FOR DISCUSSION AND DEVELOPMENT ONLY</a:t>
            </a:r>
          </a:p>
        </p:txBody>
      </p:sp>
      <p:sp>
        <p:nvSpPr>
          <p:cNvPr id="3" name="Google Shape;110;geb61b8dc05_1_8">
            <a:extLst>
              <a:ext uri="{FF2B5EF4-FFF2-40B4-BE49-F238E27FC236}">
                <a16:creationId xmlns:a16="http://schemas.microsoft.com/office/drawing/2014/main" id="{0A381102-ED96-4C0B-A26D-62CE5433EF77}"/>
              </a:ext>
            </a:extLst>
          </p:cNvPr>
          <p:cNvSpPr txBox="1"/>
          <p:nvPr/>
        </p:nvSpPr>
        <p:spPr>
          <a:xfrm>
            <a:off x="611119" y="272107"/>
            <a:ext cx="11165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Ongoing Process and System Improvement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05E7F-A2F0-46B6-92B9-EE3E53BD1FC5}"/>
              </a:ext>
            </a:extLst>
          </p:cNvPr>
          <p:cNvSpPr txBox="1"/>
          <p:nvPr/>
        </p:nvSpPr>
        <p:spPr>
          <a:xfrm>
            <a:off x="4235116" y="1326088"/>
            <a:ext cx="78445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NIATx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process improvement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EMO Health medication technical assistance</a:t>
            </a:r>
          </a:p>
          <a:p>
            <a:pPr marL="342900" lvl="4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Learning Communities/COPs</a:t>
            </a:r>
          </a:p>
          <a:p>
            <a:pPr marL="342900" lvl="4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Building Resilient Systems/Racial Equity Training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BIPOC retention, advancement and leadership opportunities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o-occurring MH and SUD-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Enhanced program support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Gender-specific and pregnancy-enhanced workforce development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Recovery Coach Learning Communities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EFA948C-F859-4587-B5CA-FECADFADF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3174" b="1748"/>
          <a:stretch/>
        </p:blipFill>
        <p:spPr>
          <a:xfrm>
            <a:off x="611119" y="1527595"/>
            <a:ext cx="3162763" cy="38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6;geb61b8dc05_0_1">
            <a:extLst>
              <a:ext uri="{FF2B5EF4-FFF2-40B4-BE49-F238E27FC236}">
                <a16:creationId xmlns:a16="http://schemas.microsoft.com/office/drawing/2014/main" id="{88685760-66A6-44D6-B7DF-26D678D045C1}"/>
              </a:ext>
            </a:extLst>
          </p:cNvPr>
          <p:cNvSpPr txBox="1"/>
          <p:nvPr/>
        </p:nvSpPr>
        <p:spPr>
          <a:xfrm>
            <a:off x="721895" y="222442"/>
            <a:ext cx="1092977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dirty="0">
                <a:solidFill>
                  <a:schemeClr val="bg1"/>
                </a:solidFill>
                <a:ea typeface="Calibri"/>
              </a:rPr>
              <a:t>Additional Workforce Resources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8069D-5180-4F2B-B40D-1C3F79EC9C1A}"/>
              </a:ext>
            </a:extLst>
          </p:cNvPr>
          <p:cNvSpPr txBox="1"/>
          <p:nvPr/>
        </p:nvSpPr>
        <p:spPr>
          <a:xfrm>
            <a:off x="110167" y="970464"/>
            <a:ext cx="119716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Licensure and Certification (LADC, CADC, CARC) info</a:t>
            </a: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Bureau of Substance Addiction Services (BSAS) Licensing: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https://www.mass.gov/ladc-and-substance-use-disorder-treatment-program-licensing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Massachusetts Board of Substance Abuse Counselor Certification: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www.MBSACC.com</a:t>
            </a:r>
            <a:endPara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LADC &amp; CADC comparison chart: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5"/>
              </a:rPr>
              <a:t>https://careersofsubstance.org/advance-your-career/licensure-certification/licensure-and-certification-a-comparison-of-requirements</a:t>
            </a:r>
            <a:endPara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08366-E0C8-45F8-8357-683848D829EA}"/>
              </a:ext>
            </a:extLst>
          </p:cNvPr>
          <p:cNvSpPr txBox="1"/>
          <p:nvPr/>
        </p:nvSpPr>
        <p:spPr>
          <a:xfrm>
            <a:off x="110167" y="3979407"/>
            <a:ext cx="11971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Statewide training vendors</a:t>
            </a: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AdCare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Educational Institute of New England: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6"/>
              </a:rPr>
              <a:t>www.adcare-educational.org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/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7"/>
              </a:rPr>
              <a:t>New England School of Addiction &amp; Prevention Studies</a:t>
            </a:r>
            <a:endPara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Institute for Health and Recovery: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8"/>
              </a:rPr>
              <a:t>http://www.healthrecovery.org/trainings/</a:t>
            </a:r>
            <a:endPara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Praxis (C4 Innovations):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9"/>
              </a:rPr>
              <a:t>https://c4innovates.com/training-technical-assistance/praxis/</a:t>
            </a:r>
            <a:endPara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Health Resources in Action (</a:t>
            </a:r>
            <a:r>
              <a:rPr lang="en-US" sz="20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HRiA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):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10"/>
              </a:rPr>
              <a:t>https://hria.org/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Center for Strategic Prevention Support (CSPS): 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11"/>
              </a:rPr>
              <a:t>https://csps-ma.org/</a:t>
            </a: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12085-1B47-42F2-BB7D-1D8D9B101BA0}"/>
              </a:ext>
            </a:extLst>
          </p:cNvPr>
          <p:cNvSpPr txBox="1"/>
          <p:nvPr/>
        </p:nvSpPr>
        <p:spPr>
          <a:xfrm>
            <a:off x="110167" y="2981423"/>
            <a:ext cx="119716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Education info</a:t>
            </a: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BACE Program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anose="020B0604020202020204" pitchFamily="34" charset="0"/>
                <a:hlinkClick r:id="rId12"/>
              </a:rPr>
              <a:t>https://blackcounselors.adcare-educational.org/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682625" indent="-220663">
              <a:spcAft>
                <a:spcPts val="600"/>
              </a:spcAft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LACE Program: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anose="020B0604020202020204" pitchFamily="34" charset="0"/>
                <a:hlinkClick r:id="rId13"/>
              </a:rPr>
              <a:t>https://lbhwtp.adcare-educational.org/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07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42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491</Words>
  <Application>Microsoft Office PowerPoint</Application>
  <PresentationFormat>Widescreen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Twentieth Century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Parks, Jen (DPH)</dc:creator>
  <cp:lastModifiedBy>Jeff Ware</cp:lastModifiedBy>
  <cp:revision>2</cp:revision>
  <dcterms:created xsi:type="dcterms:W3CDTF">2022-05-09T21:25:51Z</dcterms:created>
  <dcterms:modified xsi:type="dcterms:W3CDTF">2022-05-12T20:35:12Z</dcterms:modified>
</cp:coreProperties>
</file>